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59" r:id="rId5"/>
    <p:sldId id="267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D71A0-0D6D-4AAE-99D4-12CE3A79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DCC0B8-A71B-4C51-A564-B46573125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51E42-4D51-453E-B36A-A314EF79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B955A-2D13-44D3-BBB3-14827436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353A21-1933-42B5-9342-05BEFA02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1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E9203-19BE-4FBE-B0CB-B51AB76C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8A59B0-2249-46F1-868F-162099E31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4F4B1-41D8-46CC-91C1-30F77813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12A1A-F8CB-4C61-8FE5-B405BAF5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0104B-3471-44BD-8F48-D5FEC8FE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96E284-7F6D-4400-8529-4B7060834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169AB8-84EA-4807-AA65-FE584F9D1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6E022-6334-4A5C-93F8-5B8E43D8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24A2B-C724-4C5E-96F5-EC72CC00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35C00-3F20-4574-98E2-94DB2CEE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57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01F1-93A5-4367-94A2-01BF9DC9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D0776-B64C-409B-9216-5EB49579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983F48-C00C-4D55-996F-38557137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6B6F7-292E-4BC5-BC9C-2807FCBB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401AC-A5B2-40DF-8E5F-87ABF5D4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4A7C2-0256-4EF5-B816-EFF96F34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21F3A-3B44-448C-A112-15F170221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7CE8F-ADEA-4590-B701-1242DFCB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F8C06-A906-4DBA-BFF2-003C2063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445B32-B9E7-4EFA-A7E5-38C8C26C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56DC4-80E5-42E7-B180-027088F4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ADCB9-44C5-41F8-B4B8-6A6EA52EF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93781-114C-4E55-9E67-F0F46AE16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350DFA-4C4C-4789-8174-8C2D9015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1B6455-C632-44B0-AC19-D25DB4C0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51DC00-26ED-4698-AD60-1400E062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4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DC1FA-F374-420A-8FA9-4AB03DC1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EDFCB1-08D7-45AE-B0EC-1D4D6D40D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0D3D58-EFD7-4C30-90F3-20C790B41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3E579D-5CEC-4021-BCD1-4F91E72BA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C54279-E7E5-4BFF-A678-E900E6970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E29391-E4A5-419A-AC08-645C6DA6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8508C6-B03A-46EA-80F3-7750D23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5482F0-EBD2-46C5-8E18-40C9CA33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9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EB8A6-14AA-4DD8-A8B7-B03CEC11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B8A2E0-A74B-4CA3-BA02-1FE89D5E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8DA11-548C-4A97-93C7-5451556D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DEB76-57C9-41EF-953C-50984BB7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44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1530CC-C46F-4AAA-BCFF-3265BC35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D97339-4D24-4B31-91B3-FE398BB9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132282-9A67-4527-A6A0-91B294BF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0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AF50F-D137-4C29-9FBD-CEC488B7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9C358-E2E5-4EC5-842C-F05D763D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C3C4E8-6136-4439-9C7A-B4A9A5F5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121B81-FE56-41DF-BBD8-2258220C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78282-87D5-4B26-B5F5-82E223BE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97499-06AC-440E-868D-51041C10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2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EFC80-5FA0-47EA-948D-D4B782B2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EC445E-A5E7-4A5B-B1EE-EA7BEAC8A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AD1890-8FB9-40A0-8EBD-571DFB313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5AA5B-D73D-4C1E-9A0D-8BCE287C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6E533-45B9-4D89-825E-BDB84DBF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E691BC-4AE9-43A3-BDF4-889C4F35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0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11B26D-ABFA-4382-97CF-E1244C99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81DA4-1558-48F6-925F-CE06CA25D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C0452-EDA8-42D0-A656-7EA82B912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94DA-E94D-4628-901B-D7F1A7F82E1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543E0-7057-4BCD-8310-8CCD7E700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9E4BE5-4F45-49BB-8D69-E9CE59692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8A7D-D164-47A8-8C45-A874CD96E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68937D-40A5-4811-B9E5-1D77B9AE8A18}"/>
              </a:ext>
            </a:extLst>
          </p:cNvPr>
          <p:cNvSpPr txBox="1">
            <a:spLocks/>
          </p:cNvSpPr>
          <p:nvPr/>
        </p:nvSpPr>
        <p:spPr>
          <a:xfrm>
            <a:off x="1524000" y="18605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Source-free domain adaptation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2020.10.13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3134686" y="563970"/>
            <a:ext cx="592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Source-free DA by BN matching</a:t>
            </a:r>
            <a:r>
              <a:rPr lang="zh-CN" altLang="en-US" b="1" dirty="0"/>
              <a:t> </a:t>
            </a:r>
            <a:r>
              <a:rPr lang="en-US" altLang="zh-CN" b="1" dirty="0"/>
              <a:t>ICLR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under review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9DC11-9A19-4DEE-9D9C-7829C83C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3" y="1300294"/>
            <a:ext cx="6727594" cy="31186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1F9641-5C78-482E-BA61-85384A1C8C6A}"/>
              </a:ext>
            </a:extLst>
          </p:cNvPr>
          <p:cNvSpPr txBox="1"/>
          <p:nvPr/>
        </p:nvSpPr>
        <p:spPr>
          <a:xfrm>
            <a:off x="7298422" y="2130803"/>
            <a:ext cx="393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目标：做两个域特征的适配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Idea</a:t>
            </a:r>
            <a:r>
              <a:rPr lang="zh-CN" altLang="en-US" dirty="0"/>
              <a:t>：训练好的模型中的</a:t>
            </a:r>
            <a:r>
              <a:rPr lang="en-US" altLang="zh-CN" dirty="0"/>
              <a:t>BN</a:t>
            </a:r>
            <a:r>
              <a:rPr lang="zh-CN" altLang="en-US" dirty="0"/>
              <a:t>层中包含训练数据的统计信息</a:t>
            </a:r>
            <a:r>
              <a:rPr lang="en-US" altLang="zh-CN" dirty="0"/>
              <a:t>: </a:t>
            </a:r>
            <a:r>
              <a:rPr lang="zh-CN" altLang="en-US" dirty="0"/>
              <a:t>均值和方差。基于统计信息做域之间的匹配。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33780F-F1EA-418B-8CE3-BD612293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79" y="4515347"/>
            <a:ext cx="5160150" cy="7580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E58137-A327-46DC-9B44-44478CBB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1" y="5316923"/>
            <a:ext cx="2025754" cy="7937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F50694-EBA3-43E2-ABBB-FDDC8041CE81}"/>
              </a:ext>
            </a:extLst>
          </p:cNvPr>
          <p:cNvSpPr/>
          <p:nvPr/>
        </p:nvSpPr>
        <p:spPr>
          <a:xfrm>
            <a:off x="354459" y="6305215"/>
            <a:ext cx="11574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Source-free Domain Adaptation via Distributional Alignment by Matching Batch Normalization Statistics 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 (under review)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598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3134686" y="563970"/>
            <a:ext cx="592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Source-free DA by BN matching</a:t>
            </a:r>
            <a:r>
              <a:rPr lang="zh-CN" altLang="en-US" b="1" dirty="0"/>
              <a:t> </a:t>
            </a:r>
            <a:r>
              <a:rPr lang="en-US" altLang="zh-CN" b="1" dirty="0"/>
              <a:t>ICLR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under review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66768E-3148-4CEB-B40F-31F60E4116F5}"/>
              </a:ext>
            </a:extLst>
          </p:cNvPr>
          <p:cNvSpPr/>
          <p:nvPr/>
        </p:nvSpPr>
        <p:spPr>
          <a:xfrm>
            <a:off x="1202421" y="1100541"/>
            <a:ext cx="103576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target features extracted by the fine-tuned encoder is well aligned to that of source features extracted by the pretrained encoder.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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features extracted by the fine-tuned encoder are sufficiently discriminative for the fixed classifier to accurately predict the class of input target data.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E7AB3-4C8E-47EF-85A1-BBA101DD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" t="3230" r="1301" b="2423"/>
          <a:stretch/>
        </p:blipFill>
        <p:spPr>
          <a:xfrm>
            <a:off x="998290" y="2852257"/>
            <a:ext cx="5565171" cy="31710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9BAE94-CB18-4345-A5C3-E21A0A25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75" y="2936147"/>
            <a:ext cx="5534203" cy="12086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2C1E7F-89C4-4D18-B061-4B174452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334" y="4386222"/>
            <a:ext cx="4701959" cy="6978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25F151-2BDE-44DD-96E9-1C17AF13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53" y="5325461"/>
            <a:ext cx="4716440" cy="47011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C0DD025-C22B-4092-B719-2DD65170B805}"/>
              </a:ext>
            </a:extLst>
          </p:cNvPr>
          <p:cNvSpPr/>
          <p:nvPr/>
        </p:nvSpPr>
        <p:spPr>
          <a:xfrm>
            <a:off x="354459" y="6305215"/>
            <a:ext cx="11574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Source-free Domain Adaptation via Distributional Alignment by Matching Batch Normalization Statistics 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 (under review)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330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39FDF4-591F-4F86-AD31-9C73435A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27" y="1043831"/>
            <a:ext cx="5964804" cy="2592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FEBE00-06BA-4986-90BF-58832B5B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98" y="3775528"/>
            <a:ext cx="6980421" cy="22494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601789-30BF-4CB5-92B8-0265AC1E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5" y="1043831"/>
            <a:ext cx="4069997" cy="23620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598CBE-4390-43D3-BE73-9A177DA537EB}"/>
              </a:ext>
            </a:extLst>
          </p:cNvPr>
          <p:cNvSpPr/>
          <p:nvPr/>
        </p:nvSpPr>
        <p:spPr>
          <a:xfrm>
            <a:off x="3134686" y="213104"/>
            <a:ext cx="592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Source-free DA by BN matching</a:t>
            </a:r>
            <a:r>
              <a:rPr lang="zh-CN" altLang="en-US" b="1" dirty="0"/>
              <a:t> </a:t>
            </a:r>
            <a:r>
              <a:rPr lang="en-US" altLang="zh-CN" b="1" dirty="0"/>
              <a:t>ICLR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under review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6B72-9C8F-4016-864E-B969844A48BC}"/>
              </a:ext>
            </a:extLst>
          </p:cNvPr>
          <p:cNvSpPr/>
          <p:nvPr/>
        </p:nvSpPr>
        <p:spPr>
          <a:xfrm>
            <a:off x="354459" y="6305215"/>
            <a:ext cx="11574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Source-free Domain Adaptation via Distributional Alignment by Matching Batch Normalization Statistics 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 (under review)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17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5598CBE-4390-43D3-BE73-9A177DA537EB}"/>
              </a:ext>
            </a:extLst>
          </p:cNvPr>
          <p:cNvSpPr/>
          <p:nvPr/>
        </p:nvSpPr>
        <p:spPr>
          <a:xfrm>
            <a:off x="4991449" y="355717"/>
            <a:ext cx="2209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3C-GAN CVPR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F4E3AD-B0F6-44A3-875C-FD9713EE4018}"/>
              </a:ext>
            </a:extLst>
          </p:cNvPr>
          <p:cNvSpPr/>
          <p:nvPr/>
        </p:nvSpPr>
        <p:spPr>
          <a:xfrm>
            <a:off x="1171661" y="6317617"/>
            <a:ext cx="9848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 Model Adaptation: Unsupervised Domain Adaptation without Source Data </a:t>
            </a:r>
            <a:r>
              <a:rPr lang="en-US" altLang="zh-CN" b="1" dirty="0"/>
              <a:t>CVPR 2020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D5BEC2-4EB9-4FC4-A931-FD6FF56CD163}"/>
              </a:ext>
            </a:extLst>
          </p:cNvPr>
          <p:cNvSpPr txBox="1"/>
          <p:nvPr/>
        </p:nvSpPr>
        <p:spPr>
          <a:xfrm>
            <a:off x="1384182" y="1093409"/>
            <a:ext cx="68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Motivation: </a:t>
            </a:r>
            <a:r>
              <a:rPr lang="zh-CN" altLang="en-US" b="1" dirty="0"/>
              <a:t>生成目标域风格的样本进行学习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D43034-8BD3-4F77-A022-3C368C5E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8" y="1636540"/>
            <a:ext cx="8083965" cy="4375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C3D1E0-D710-48F5-A1E5-6C2E4637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85" y="1217664"/>
            <a:ext cx="4261608" cy="418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118568-AB86-4EF2-A872-296D6AA8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97" y="2329126"/>
            <a:ext cx="3749878" cy="425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B1F6DE-64DC-41EF-9F8F-25CD61E8C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485" y="3005282"/>
            <a:ext cx="3635369" cy="4257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100D3D-4407-4C13-9040-6C85606D386E}"/>
              </a:ext>
            </a:extLst>
          </p:cNvPr>
          <p:cNvSpPr txBox="1"/>
          <p:nvPr/>
        </p:nvSpPr>
        <p:spPr>
          <a:xfrm>
            <a:off x="7860485" y="813732"/>
            <a:ext cx="94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判别器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629AC2-ABBE-4CE9-BE80-672F31291823}"/>
              </a:ext>
            </a:extLst>
          </p:cNvPr>
          <p:cNvSpPr txBox="1"/>
          <p:nvPr/>
        </p:nvSpPr>
        <p:spPr>
          <a:xfrm>
            <a:off x="7927597" y="3627116"/>
            <a:ext cx="94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分类器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A327FF-959D-4E35-80D1-8834B560B4AD}"/>
              </a:ext>
            </a:extLst>
          </p:cNvPr>
          <p:cNvSpPr txBox="1"/>
          <p:nvPr/>
        </p:nvSpPr>
        <p:spPr>
          <a:xfrm>
            <a:off x="7860484" y="1886993"/>
            <a:ext cx="94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生成器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A891D6-BCAF-47D5-8C4F-34C06B5DE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486" y="4089012"/>
            <a:ext cx="3438931" cy="4798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A21517-C2A6-4DC8-B933-B98D2BC0F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484" y="4656110"/>
            <a:ext cx="2483142" cy="4919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17CF9C-21BD-428C-8B01-FBDAB79DB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606" y="5299707"/>
            <a:ext cx="3299811" cy="8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5598CBE-4390-43D3-BE73-9A177DA537EB}"/>
              </a:ext>
            </a:extLst>
          </p:cNvPr>
          <p:cNvSpPr/>
          <p:nvPr/>
        </p:nvSpPr>
        <p:spPr>
          <a:xfrm>
            <a:off x="4991449" y="355717"/>
            <a:ext cx="2209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3C-GAN CVPR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F4E3AD-B0F6-44A3-875C-FD9713EE4018}"/>
              </a:ext>
            </a:extLst>
          </p:cNvPr>
          <p:cNvSpPr/>
          <p:nvPr/>
        </p:nvSpPr>
        <p:spPr>
          <a:xfrm>
            <a:off x="1171661" y="6317617"/>
            <a:ext cx="9848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 Model Adaptation: Unsupervised Domain Adaptation without Source Data </a:t>
            </a:r>
            <a:r>
              <a:rPr lang="en-US" altLang="zh-CN" b="1" dirty="0"/>
              <a:t>CVPR 2020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B7C286-6024-45A8-AC3B-DDCEE6FC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11" y="895870"/>
            <a:ext cx="6031980" cy="43292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6FEA36-3227-4151-B33B-F7E3B2A8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98" y="1683314"/>
            <a:ext cx="5395513" cy="29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2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5598CBE-4390-43D3-BE73-9A177DA537EB}"/>
              </a:ext>
            </a:extLst>
          </p:cNvPr>
          <p:cNvSpPr/>
          <p:nvPr/>
        </p:nvSpPr>
        <p:spPr>
          <a:xfrm>
            <a:off x="4991449" y="355717"/>
            <a:ext cx="2209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3C-GAN CVPR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F4E3AD-B0F6-44A3-875C-FD9713EE4018}"/>
              </a:ext>
            </a:extLst>
          </p:cNvPr>
          <p:cNvSpPr/>
          <p:nvPr/>
        </p:nvSpPr>
        <p:spPr>
          <a:xfrm>
            <a:off x="1171661" y="6317617"/>
            <a:ext cx="9848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 Model Adaptation: Unsupervised Domain Adaptation without Source Data </a:t>
            </a:r>
            <a:r>
              <a:rPr lang="en-US" altLang="zh-CN" b="1" dirty="0"/>
              <a:t>CVPR 2020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F04995-1BF3-418A-96CF-05B3A0B1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54" y="1721394"/>
            <a:ext cx="6559887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1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CB8B52-AE14-4735-BF48-FA1BA32F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87" y="1188507"/>
            <a:ext cx="8280826" cy="42293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374BB7-A29F-4563-B78C-2945796AED22}"/>
              </a:ext>
            </a:extLst>
          </p:cNvPr>
          <p:cNvSpPr/>
          <p:nvPr/>
        </p:nvSpPr>
        <p:spPr>
          <a:xfrm>
            <a:off x="1041572" y="6339872"/>
            <a:ext cx="5601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Knowledge Extraction with No Observable Data NIPS 2019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374BB7-A29F-4563-B78C-2945796AED22}"/>
              </a:ext>
            </a:extLst>
          </p:cNvPr>
          <p:cNvSpPr/>
          <p:nvPr/>
        </p:nvSpPr>
        <p:spPr>
          <a:xfrm>
            <a:off x="1041572" y="6339872"/>
            <a:ext cx="7548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600" dirty="0"/>
              <a:t>Dreaming to Distill: Data-free Knowledge Transfer via </a:t>
            </a:r>
            <a:r>
              <a:rPr lang="en-US" altLang="zh-CN" sz="1600" dirty="0" err="1"/>
              <a:t>DeepInversion</a:t>
            </a:r>
            <a:r>
              <a:rPr lang="en-US" altLang="zh-CN" sz="1600" dirty="0"/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2020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09807D-EFDD-45E3-8AB4-9A2BD79F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72" y="1991186"/>
            <a:ext cx="10174056" cy="32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986B01-5512-46A3-B69C-5DB098C4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8" y="237177"/>
            <a:ext cx="6407459" cy="337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A1661C-8918-4479-8764-64AEEC9E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4" y="3883927"/>
            <a:ext cx="6039348" cy="1971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64451E-7E73-454F-9403-D33C2E79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454" y="1728131"/>
            <a:ext cx="5363205" cy="37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0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16CDE4-E630-4E77-AAAA-2AC20D70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30" y="212455"/>
            <a:ext cx="3522799" cy="2508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966449-99D1-4DFC-8310-72F95BC0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81" y="2803388"/>
            <a:ext cx="3447992" cy="238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A2365-CA97-42C9-85FF-8311CEA6B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06"/>
          <a:stretch/>
        </p:blipFill>
        <p:spPr>
          <a:xfrm>
            <a:off x="1425362" y="5416511"/>
            <a:ext cx="3587934" cy="766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B5C8F3-F8B9-4572-A767-5964E6DE7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032" y="330181"/>
            <a:ext cx="3486329" cy="7112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94E751-DBFC-4625-9289-0F0E63B51B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9"/>
          <a:stretch/>
        </p:blipFill>
        <p:spPr>
          <a:xfrm>
            <a:off x="6794030" y="1596593"/>
            <a:ext cx="3486330" cy="15621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1DE7FC-E37D-4BD2-915A-EAFE87D427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9"/>
          <a:stretch/>
        </p:blipFill>
        <p:spPr>
          <a:xfrm>
            <a:off x="6743228" y="3713948"/>
            <a:ext cx="3587935" cy="21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3EFB01-D2B9-4FE2-8BEE-0BD9E04DD50C}"/>
              </a:ext>
            </a:extLst>
          </p:cNvPr>
          <p:cNvSpPr/>
          <p:nvPr/>
        </p:nvSpPr>
        <p:spPr>
          <a:xfrm>
            <a:off x="377505" y="5053340"/>
            <a:ext cx="115684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Model Adaptation: Unsupervised Domain Adaptation without Source Data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2020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Towards Inheritable Models for Open-Set Domain Adaptation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2020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Universal Source-Free Domain Adaptation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2020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Source-free Domain Adaptation via Distributional Alignment by Matching Batch Normalization Statistics 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 (under review)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532BF-E576-43A8-89F0-48363B7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4" y="584499"/>
            <a:ext cx="5281275" cy="213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16CD40-57A2-4159-A44F-49E447FD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19" y="380454"/>
            <a:ext cx="5867178" cy="23870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986A5C-2C59-48CF-8C97-0CC684672F6C}"/>
              </a:ext>
            </a:extLst>
          </p:cNvPr>
          <p:cNvSpPr txBox="1"/>
          <p:nvPr/>
        </p:nvSpPr>
        <p:spPr>
          <a:xfrm>
            <a:off x="1627463" y="3330428"/>
            <a:ext cx="25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Why: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数据隐私和安全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存储空间大小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适用范围广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2EC45E-80D0-4F90-99B7-3D249E56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80" y="3224166"/>
            <a:ext cx="3901812" cy="14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5598CBE-4390-43D3-BE73-9A177DA537EB}"/>
              </a:ext>
            </a:extLst>
          </p:cNvPr>
          <p:cNvSpPr/>
          <p:nvPr/>
        </p:nvSpPr>
        <p:spPr>
          <a:xfrm>
            <a:off x="5285063" y="355717"/>
            <a:ext cx="1104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增量学习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1AF6E6-51F4-4457-9105-F3FB4938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4" y="1887523"/>
            <a:ext cx="5535150" cy="28478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055586-9687-49A0-A8A6-2593F5313E06}"/>
              </a:ext>
            </a:extLst>
          </p:cNvPr>
          <p:cNvSpPr txBox="1"/>
          <p:nvPr/>
        </p:nvSpPr>
        <p:spPr>
          <a:xfrm>
            <a:off x="6837028" y="2967335"/>
            <a:ext cx="489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1.forward:</a:t>
            </a:r>
            <a:r>
              <a:rPr lang="zh-CN" altLang="en-US" dirty="0"/>
              <a:t>过去的任务对当前任务的帮助</a:t>
            </a:r>
            <a:r>
              <a:rPr lang="en-US" altLang="zh-CN" dirty="0"/>
              <a:t>(</a:t>
            </a:r>
            <a:r>
              <a:rPr lang="zh-CN" altLang="en-US" dirty="0"/>
              <a:t>有</a:t>
            </a:r>
            <a:r>
              <a:rPr lang="en-US" altLang="zh-CN" dirty="0"/>
              <a:t>label)</a:t>
            </a:r>
          </a:p>
          <a:p>
            <a:endParaRPr lang="en-US" altLang="zh-CN" dirty="0"/>
          </a:p>
          <a:p>
            <a:r>
              <a:rPr lang="en-US" altLang="zh-CN" dirty="0"/>
              <a:t>2.backward:</a:t>
            </a:r>
            <a:r>
              <a:rPr lang="zh-CN" altLang="en-US" dirty="0"/>
              <a:t>避免对过去的任务造成遗忘</a:t>
            </a:r>
          </a:p>
        </p:txBody>
      </p:sp>
    </p:spTree>
    <p:extLst>
      <p:ext uri="{BB962C8B-B14F-4D97-AF65-F5344CB8AC3E}">
        <p14:creationId xmlns:p14="http://schemas.microsoft.com/office/powerpoint/2010/main" val="375135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AA03E6C-C072-445E-A754-7017B1D53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240106"/>
              </p:ext>
            </p:extLst>
          </p:nvPr>
        </p:nvGraphicFramePr>
        <p:xfrm>
          <a:off x="563460" y="2434788"/>
          <a:ext cx="11065079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8516">
                  <a:extLst>
                    <a:ext uri="{9D8B030D-6E8A-4147-A177-3AD203B41FA5}">
                      <a16:colId xmlns:a16="http://schemas.microsoft.com/office/drawing/2014/main" val="1000762256"/>
                    </a:ext>
                  </a:extLst>
                </a:gridCol>
                <a:gridCol w="1738516">
                  <a:extLst>
                    <a:ext uri="{9D8B030D-6E8A-4147-A177-3AD203B41FA5}">
                      <a16:colId xmlns:a16="http://schemas.microsoft.com/office/drawing/2014/main" val="4124961545"/>
                    </a:ext>
                  </a:extLst>
                </a:gridCol>
                <a:gridCol w="1142754">
                  <a:extLst>
                    <a:ext uri="{9D8B030D-6E8A-4147-A177-3AD203B41FA5}">
                      <a16:colId xmlns:a16="http://schemas.microsoft.com/office/drawing/2014/main" val="4147319405"/>
                    </a:ext>
                  </a:extLst>
                </a:gridCol>
                <a:gridCol w="1700291">
                  <a:extLst>
                    <a:ext uri="{9D8B030D-6E8A-4147-A177-3AD203B41FA5}">
                      <a16:colId xmlns:a16="http://schemas.microsoft.com/office/drawing/2014/main" val="4011189481"/>
                    </a:ext>
                  </a:extLst>
                </a:gridCol>
                <a:gridCol w="2372501">
                  <a:extLst>
                    <a:ext uri="{9D8B030D-6E8A-4147-A177-3AD203B41FA5}">
                      <a16:colId xmlns:a16="http://schemas.microsoft.com/office/drawing/2014/main" val="2481857663"/>
                    </a:ext>
                  </a:extLst>
                </a:gridCol>
                <a:gridCol w="2372501">
                  <a:extLst>
                    <a:ext uri="{9D8B030D-6E8A-4147-A177-3AD203B41FA5}">
                      <a16:colId xmlns:a16="http://schemas.microsoft.com/office/drawing/2014/main" val="629003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源域数据及类型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源域模型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目标域数据及类型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域间数据是否可以同时存在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Source </a:t>
                      </a:r>
                      <a:r>
                        <a:rPr lang="zh-CN" altLang="en-US" dirty="0"/>
                        <a:t>和 </a:t>
                      </a: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任务是否相同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02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91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Pretrain-finetune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918270"/>
                  </a:ext>
                </a:extLst>
              </a:tr>
              <a:tr h="378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Federated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19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 reuse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23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Source free DA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49046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5B7844BE-3ECC-4816-857E-934CCBD95697}"/>
              </a:ext>
            </a:extLst>
          </p:cNvPr>
          <p:cNvSpPr/>
          <p:nvPr/>
        </p:nvSpPr>
        <p:spPr>
          <a:xfrm>
            <a:off x="4824368" y="1511926"/>
            <a:ext cx="2543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几种学习范式对比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0ECD12-0612-4D0A-9641-07054208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3"/>
            <a:ext cx="10580353" cy="35553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6BCB2F-136D-47E1-A9C1-E4EE64067CA1}"/>
              </a:ext>
            </a:extLst>
          </p:cNvPr>
          <p:cNvSpPr txBox="1"/>
          <p:nvPr/>
        </p:nvSpPr>
        <p:spPr>
          <a:xfrm>
            <a:off x="10872132" y="970507"/>
            <a:ext cx="92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通知日期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271C62-5955-4CB6-AD52-D5535396EDA0}"/>
              </a:ext>
            </a:extLst>
          </p:cNvPr>
          <p:cNvSpPr/>
          <p:nvPr/>
        </p:nvSpPr>
        <p:spPr>
          <a:xfrm>
            <a:off x="10809056" y="1244728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2020-12-01</a:t>
            </a:r>
            <a:endParaRPr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373BA8-4A1D-422B-815F-09B2052DA098}"/>
              </a:ext>
            </a:extLst>
          </p:cNvPr>
          <p:cNvSpPr/>
          <p:nvPr/>
        </p:nvSpPr>
        <p:spPr>
          <a:xfrm>
            <a:off x="10809056" y="1600060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2021-05-05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6C0AD5-B3C0-4884-881E-F5A39EDB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218" y="1656465"/>
            <a:ext cx="830908" cy="2569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3288D-B6CA-4A20-952C-65EB6FE1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5" y="2316174"/>
            <a:ext cx="10117126" cy="25698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61C480-AD31-49C6-B3B0-2CA2EF99DAA2}"/>
              </a:ext>
            </a:extLst>
          </p:cNvPr>
          <p:cNvSpPr/>
          <p:nvPr/>
        </p:nvSpPr>
        <p:spPr>
          <a:xfrm>
            <a:off x="10818843" y="1945407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2021-02-26</a:t>
            </a:r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FC6AF9-6971-46D1-B125-D5367803BBEC}"/>
              </a:ext>
            </a:extLst>
          </p:cNvPr>
          <p:cNvSpPr/>
          <p:nvPr/>
        </p:nvSpPr>
        <p:spPr>
          <a:xfrm>
            <a:off x="10835621" y="2936706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2020-06-01</a:t>
            </a:r>
            <a:endParaRPr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B251BD-5C4D-4433-AF13-F16DF13EC223}"/>
              </a:ext>
            </a:extLst>
          </p:cNvPr>
          <p:cNvSpPr/>
          <p:nvPr/>
        </p:nvSpPr>
        <p:spPr>
          <a:xfrm>
            <a:off x="10830002" y="3288188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2021-04-25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0AF308-2314-49BB-A694-41C4615EF80C}"/>
              </a:ext>
            </a:extLst>
          </p:cNvPr>
          <p:cNvSpPr/>
          <p:nvPr/>
        </p:nvSpPr>
        <p:spPr>
          <a:xfrm>
            <a:off x="10838576" y="3656448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2020-09-25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72F84C-8971-4116-A2E0-E73C402E829A}"/>
              </a:ext>
            </a:extLst>
          </p:cNvPr>
          <p:cNvSpPr/>
          <p:nvPr/>
        </p:nvSpPr>
        <p:spPr>
          <a:xfrm>
            <a:off x="10853470" y="4394852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2021-01-12</a:t>
            </a:r>
            <a:endParaRPr lang="zh-CN" altLang="en-US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FE7B2E-974B-4E31-8F03-9D72126B50B4}"/>
              </a:ext>
            </a:extLst>
          </p:cNvPr>
          <p:cNvSpPr/>
          <p:nvPr/>
        </p:nvSpPr>
        <p:spPr>
          <a:xfrm>
            <a:off x="9223540" y="4386909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2021-10-02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323001-ADFA-409F-8DC1-1675641EDE97}"/>
              </a:ext>
            </a:extLst>
          </p:cNvPr>
          <p:cNvSpPr/>
          <p:nvPr/>
        </p:nvSpPr>
        <p:spPr>
          <a:xfrm>
            <a:off x="7773642" y="4384363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0" dirty="0">
                <a:solidFill>
                  <a:srgbClr val="666666"/>
                </a:solidFill>
                <a:effectLst/>
                <a:latin typeface="Source Sans Pro" panose="020B0604020202020204" pitchFamily="34" charset="0"/>
              </a:rPr>
              <a:t>2021 </a:t>
            </a:r>
            <a:r>
              <a:rPr lang="en-US" altLang="zh-CN" sz="1600" b="1" dirty="0">
                <a:solidFill>
                  <a:srgbClr val="666666"/>
                </a:solidFill>
                <a:latin typeface="Source Sans Pro" panose="020B0604020202020204" pitchFamily="34" charset="0"/>
              </a:rPr>
              <a:t>(9th)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8045788-5A7B-41E9-8F66-D7C75FE57718}"/>
              </a:ext>
            </a:extLst>
          </p:cNvPr>
          <p:cNvSpPr/>
          <p:nvPr/>
        </p:nvSpPr>
        <p:spPr>
          <a:xfrm>
            <a:off x="1777108" y="440696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ICLR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: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International Conference on Learning Representations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98A178-D548-4874-898C-D1DD22DD459A}"/>
              </a:ext>
            </a:extLst>
          </p:cNvPr>
          <p:cNvSpPr txBox="1"/>
          <p:nvPr/>
        </p:nvSpPr>
        <p:spPr>
          <a:xfrm>
            <a:off x="5209566" y="5176007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审稿周期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:3-4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F95480-29FE-41E9-8A72-4328A5970A70}"/>
              </a:ext>
            </a:extLst>
          </p:cNvPr>
          <p:cNvSpPr txBox="1"/>
          <p:nvPr/>
        </p:nvSpPr>
        <p:spPr>
          <a:xfrm>
            <a:off x="2934791" y="5176007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完成工作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:3-4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F85BFE-029A-4BAA-B1FB-C4D81F748562}"/>
              </a:ext>
            </a:extLst>
          </p:cNvPr>
          <p:cNvSpPr txBox="1"/>
          <p:nvPr/>
        </p:nvSpPr>
        <p:spPr>
          <a:xfrm>
            <a:off x="7462928" y="5169016"/>
            <a:ext cx="17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开会前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:2-3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F75D72-4694-4E51-B753-B2B620BD51C9}"/>
              </a:ext>
            </a:extLst>
          </p:cNvPr>
          <p:cNvSpPr/>
          <p:nvPr/>
        </p:nvSpPr>
        <p:spPr>
          <a:xfrm>
            <a:off x="2374084" y="3011648"/>
            <a:ext cx="3540155" cy="276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E82BF4-695B-4E99-ADA1-B901D51C7F4D}"/>
              </a:ext>
            </a:extLst>
          </p:cNvPr>
          <p:cNvSpPr/>
          <p:nvPr/>
        </p:nvSpPr>
        <p:spPr>
          <a:xfrm>
            <a:off x="1947986" y="3701643"/>
            <a:ext cx="4443483" cy="276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24F913-EA16-4303-A9ED-398712094F7A}"/>
              </a:ext>
            </a:extLst>
          </p:cNvPr>
          <p:cNvSpPr/>
          <p:nvPr/>
        </p:nvSpPr>
        <p:spPr>
          <a:xfrm>
            <a:off x="1812023" y="4403662"/>
            <a:ext cx="4953089" cy="276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6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5090718" y="563970"/>
            <a:ext cx="20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ICML 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F1411-FE4C-458F-A42B-D75BA1A2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83" r="6327" b="-1"/>
          <a:stretch/>
        </p:blipFill>
        <p:spPr>
          <a:xfrm>
            <a:off x="1488967" y="1451947"/>
            <a:ext cx="734116" cy="29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F52D3D-F099-4780-A6DC-7CAD7826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3"/>
          <a:stretch/>
        </p:blipFill>
        <p:spPr>
          <a:xfrm>
            <a:off x="6522360" y="1451947"/>
            <a:ext cx="1226931" cy="290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649805-48E6-473A-8545-A035D8D7E610}"/>
              </a:ext>
            </a:extLst>
          </p:cNvPr>
          <p:cNvSpPr txBox="1"/>
          <p:nvPr/>
        </p:nvSpPr>
        <p:spPr>
          <a:xfrm>
            <a:off x="2348917" y="1372738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unlabeled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249AA7-58BD-4C4C-A709-3D731F479C6C}"/>
              </a:ext>
            </a:extLst>
          </p:cNvPr>
          <p:cNvSpPr txBox="1"/>
          <p:nvPr/>
        </p:nvSpPr>
        <p:spPr>
          <a:xfrm>
            <a:off x="7877262" y="1372738"/>
            <a:ext cx="307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pre-trained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7F87CC-DFBB-4299-A0D1-D846AA8157AA}"/>
              </a:ext>
            </a:extLst>
          </p:cNvPr>
          <p:cNvSpPr/>
          <p:nvPr/>
        </p:nvSpPr>
        <p:spPr>
          <a:xfrm>
            <a:off x="424913" y="1990849"/>
            <a:ext cx="291618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Model Generation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F63A22-807B-4B8B-9AB6-31B5BA41D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11" y="2743823"/>
            <a:ext cx="4533583" cy="824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385328-5A4B-493E-9DBE-4E8883544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2" y="3816890"/>
            <a:ext cx="4349772" cy="8737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682602-E4B2-407E-804B-0AA1144F6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537" y="5008407"/>
            <a:ext cx="2501955" cy="378382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886F41-9D89-4466-9CF6-BD40DE24F2B7}"/>
              </a:ext>
            </a:extLst>
          </p:cNvPr>
          <p:cNvCxnSpPr/>
          <p:nvPr/>
        </p:nvCxnSpPr>
        <p:spPr>
          <a:xfrm>
            <a:off x="520118" y="1895912"/>
            <a:ext cx="10595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57B49B3-C78B-4D72-BEE3-C45CC0D1F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206" y="2471584"/>
            <a:ext cx="5639090" cy="2978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A9CE85-CADB-42AC-A6F0-C9210F48FEE5}"/>
              </a:ext>
            </a:extLst>
          </p:cNvPr>
          <p:cNvSpPr/>
          <p:nvPr/>
        </p:nvSpPr>
        <p:spPr>
          <a:xfrm>
            <a:off x="774585" y="6124753"/>
            <a:ext cx="11011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</p:txBody>
      </p:sp>
    </p:spTree>
    <p:extLst>
      <p:ext uri="{BB962C8B-B14F-4D97-AF65-F5344CB8AC3E}">
        <p14:creationId xmlns:p14="http://schemas.microsoft.com/office/powerpoint/2010/main" val="14465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5090718" y="563970"/>
            <a:ext cx="20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ICML 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F1411-FE4C-458F-A42B-D75BA1A2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83" r="6327" b="-1"/>
          <a:stretch/>
        </p:blipFill>
        <p:spPr>
          <a:xfrm>
            <a:off x="1488967" y="1451947"/>
            <a:ext cx="734116" cy="29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F52D3D-F099-4780-A6DC-7CAD7826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3"/>
          <a:stretch/>
        </p:blipFill>
        <p:spPr>
          <a:xfrm>
            <a:off x="6522360" y="1451947"/>
            <a:ext cx="1226931" cy="290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649805-48E6-473A-8545-A035D8D7E610}"/>
              </a:ext>
            </a:extLst>
          </p:cNvPr>
          <p:cNvSpPr txBox="1"/>
          <p:nvPr/>
        </p:nvSpPr>
        <p:spPr>
          <a:xfrm>
            <a:off x="2348917" y="1372738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unlabeled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249AA7-58BD-4C4C-A709-3D731F479C6C}"/>
              </a:ext>
            </a:extLst>
          </p:cNvPr>
          <p:cNvSpPr txBox="1"/>
          <p:nvPr/>
        </p:nvSpPr>
        <p:spPr>
          <a:xfrm>
            <a:off x="7877262" y="1372738"/>
            <a:ext cx="307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pre-trained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C9F3E4-D97C-45BF-AB62-0E8C8DC291A9}"/>
              </a:ext>
            </a:extLst>
          </p:cNvPr>
          <p:cNvSpPr/>
          <p:nvPr/>
        </p:nvSpPr>
        <p:spPr>
          <a:xfrm>
            <a:off x="419236" y="2042493"/>
            <a:ext cx="619111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dirty="0"/>
              <a:t>Source Hypothesis Transfer with Information Maximization</a:t>
            </a:r>
          </a:p>
          <a:p>
            <a:r>
              <a:rPr lang="en-US" altLang="zh-CN" dirty="0"/>
              <a:t> (SHOT-IM)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13CC6E-0755-4461-87ED-862F565CE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20"/>
          <a:stretch/>
        </p:blipFill>
        <p:spPr>
          <a:xfrm>
            <a:off x="733020" y="2680245"/>
            <a:ext cx="4933153" cy="14117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D9D182-5A0A-49C2-A830-4BED4C0CA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48"/>
          <a:stretch/>
        </p:blipFill>
        <p:spPr>
          <a:xfrm>
            <a:off x="929576" y="4140720"/>
            <a:ext cx="4110867" cy="2247813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886F41-9D89-4466-9CF6-BD40DE24F2B7}"/>
              </a:ext>
            </a:extLst>
          </p:cNvPr>
          <p:cNvCxnSpPr/>
          <p:nvPr/>
        </p:nvCxnSpPr>
        <p:spPr>
          <a:xfrm>
            <a:off x="520118" y="1895912"/>
            <a:ext cx="10595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B06DEF03-2DAF-43AE-A374-57F33F360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677" y="2924355"/>
            <a:ext cx="5639090" cy="297830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D2132B0-CA8A-4DA1-8916-0DBDAA896060}"/>
              </a:ext>
            </a:extLst>
          </p:cNvPr>
          <p:cNvSpPr/>
          <p:nvPr/>
        </p:nvSpPr>
        <p:spPr>
          <a:xfrm>
            <a:off x="774585" y="6426757"/>
            <a:ext cx="11011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</p:txBody>
      </p:sp>
    </p:spTree>
    <p:extLst>
      <p:ext uri="{BB962C8B-B14F-4D97-AF65-F5344CB8AC3E}">
        <p14:creationId xmlns:p14="http://schemas.microsoft.com/office/powerpoint/2010/main" val="281602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5090718" y="563970"/>
            <a:ext cx="20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ICML 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F1411-FE4C-458F-A42B-D75BA1A2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83" r="6327" b="-1"/>
          <a:stretch/>
        </p:blipFill>
        <p:spPr>
          <a:xfrm>
            <a:off x="1488967" y="1451947"/>
            <a:ext cx="734116" cy="29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F52D3D-F099-4780-A6DC-7CAD7826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3"/>
          <a:stretch/>
        </p:blipFill>
        <p:spPr>
          <a:xfrm>
            <a:off x="6522360" y="1451947"/>
            <a:ext cx="1226931" cy="290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649805-48E6-473A-8545-A035D8D7E610}"/>
              </a:ext>
            </a:extLst>
          </p:cNvPr>
          <p:cNvSpPr txBox="1"/>
          <p:nvPr/>
        </p:nvSpPr>
        <p:spPr>
          <a:xfrm>
            <a:off x="2348917" y="1372738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unlabeled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249AA7-58BD-4C4C-A709-3D731F479C6C}"/>
              </a:ext>
            </a:extLst>
          </p:cNvPr>
          <p:cNvSpPr txBox="1"/>
          <p:nvPr/>
        </p:nvSpPr>
        <p:spPr>
          <a:xfrm>
            <a:off x="7877262" y="1372738"/>
            <a:ext cx="307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pre-trained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C9F3E4-D97C-45BF-AB62-0E8C8DC291A9}"/>
              </a:ext>
            </a:extLst>
          </p:cNvPr>
          <p:cNvSpPr/>
          <p:nvPr/>
        </p:nvSpPr>
        <p:spPr>
          <a:xfrm>
            <a:off x="1021679" y="2143161"/>
            <a:ext cx="761035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Source Hypothesis Transfer Augmented with Self-supervised Pseudo-labeling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886F41-9D89-4466-9CF6-BD40DE24F2B7}"/>
              </a:ext>
            </a:extLst>
          </p:cNvPr>
          <p:cNvCxnSpPr/>
          <p:nvPr/>
        </p:nvCxnSpPr>
        <p:spPr>
          <a:xfrm>
            <a:off x="520118" y="1895912"/>
            <a:ext cx="10595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12E3424-AE40-45A4-85F4-A4C8FF1F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45" y="2580741"/>
            <a:ext cx="4661140" cy="882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C1BFCD-39DB-4402-92B9-D61A979E8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678" y="3439941"/>
            <a:ext cx="3333921" cy="5461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7AC644-F7F7-432F-BA7D-A4F1B27E6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243" y="4011532"/>
            <a:ext cx="4699242" cy="13018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2F45EF-EB42-4367-AD76-EB81661DA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881" y="5506430"/>
            <a:ext cx="5392634" cy="99568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CD8C192-9C27-4143-A492-00BA1D323763}"/>
              </a:ext>
            </a:extLst>
          </p:cNvPr>
          <p:cNvSpPr txBox="1"/>
          <p:nvPr/>
        </p:nvSpPr>
        <p:spPr>
          <a:xfrm>
            <a:off x="170915" y="5864181"/>
            <a:ext cx="692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总目标</a:t>
            </a:r>
            <a:r>
              <a:rPr lang="en-US" altLang="zh-CN" sz="1200" b="1" dirty="0"/>
              <a:t>:</a:t>
            </a:r>
            <a:endParaRPr lang="zh-CN" altLang="en-US" sz="12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CF52B8-11F0-45FB-AD35-1354CFE1F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5930" y="2974519"/>
            <a:ext cx="5258649" cy="277737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A1C8B30-0C6C-4705-A368-D5B0D7BBFAAF}"/>
              </a:ext>
            </a:extLst>
          </p:cNvPr>
          <p:cNvSpPr/>
          <p:nvPr/>
        </p:nvSpPr>
        <p:spPr>
          <a:xfrm>
            <a:off x="858475" y="6493869"/>
            <a:ext cx="11011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</p:txBody>
      </p:sp>
    </p:spTree>
    <p:extLst>
      <p:ext uri="{BB962C8B-B14F-4D97-AF65-F5344CB8AC3E}">
        <p14:creationId xmlns:p14="http://schemas.microsoft.com/office/powerpoint/2010/main" val="360010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5090718" y="563970"/>
            <a:ext cx="20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ICML 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0D3039-3314-4E04-8946-2D9735B8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0" y="1766515"/>
            <a:ext cx="5247917" cy="31242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E86CB1-3801-4DB5-A661-619E92DC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28" y="1879168"/>
            <a:ext cx="5702593" cy="301640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19BB568-1054-4623-8D26-5AD28C29B5FA}"/>
              </a:ext>
            </a:extLst>
          </p:cNvPr>
          <p:cNvSpPr/>
          <p:nvPr/>
        </p:nvSpPr>
        <p:spPr>
          <a:xfrm>
            <a:off x="774585" y="6124753"/>
            <a:ext cx="11011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</p:txBody>
      </p:sp>
    </p:spTree>
    <p:extLst>
      <p:ext uri="{BB962C8B-B14F-4D97-AF65-F5344CB8AC3E}">
        <p14:creationId xmlns:p14="http://schemas.microsoft.com/office/powerpoint/2010/main" val="50309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E5F5A0-6510-4DA6-AC6B-1D7ADF44C74A}"/>
              </a:ext>
            </a:extLst>
          </p:cNvPr>
          <p:cNvSpPr/>
          <p:nvPr/>
        </p:nvSpPr>
        <p:spPr>
          <a:xfrm>
            <a:off x="5090718" y="563970"/>
            <a:ext cx="20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ICML 2020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607D76-AD92-47CF-9D8E-09EDC066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6" y="1822996"/>
            <a:ext cx="4654789" cy="194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8D08BE-39D6-4C81-8741-A5E5854C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19" y="1345437"/>
            <a:ext cx="4794496" cy="443252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7CB88FA-EFCA-4660-9169-AB56151B9612}"/>
              </a:ext>
            </a:extLst>
          </p:cNvPr>
          <p:cNvSpPr/>
          <p:nvPr/>
        </p:nvSpPr>
        <p:spPr>
          <a:xfrm>
            <a:off x="1089815" y="4009938"/>
            <a:ext cx="4732790" cy="1551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存在的问题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1.</a:t>
            </a:r>
            <a:r>
              <a:rPr lang="zh-CN" altLang="en-US" dirty="0"/>
              <a:t>没有做域适应</a:t>
            </a:r>
            <a:endParaRPr lang="en-US" altLang="zh-CN" dirty="0"/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没有有</a:t>
            </a:r>
            <a:r>
              <a:rPr lang="en-US" altLang="zh-CN" dirty="0"/>
              <a:t>label</a:t>
            </a:r>
            <a:r>
              <a:rPr lang="zh-CN" altLang="en-US" dirty="0"/>
              <a:t>的数据</a:t>
            </a:r>
            <a:r>
              <a:rPr lang="en-US" altLang="zh-CN" dirty="0"/>
              <a:t>(source or target)</a:t>
            </a:r>
            <a:r>
              <a:rPr lang="zh-CN" altLang="en-US" dirty="0"/>
              <a:t>存在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61B68-15F4-4D05-8AD7-D4A8B2079DAC}"/>
              </a:ext>
            </a:extLst>
          </p:cNvPr>
          <p:cNvSpPr/>
          <p:nvPr/>
        </p:nvSpPr>
        <p:spPr>
          <a:xfrm>
            <a:off x="774585" y="6124753"/>
            <a:ext cx="11011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Do We Really Need to Access the Source Data? Source Hypothesis Transfer for Unsupervised Domain Adaptation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ICML 2020</a:t>
            </a:r>
          </a:p>
        </p:txBody>
      </p:sp>
    </p:spTree>
    <p:extLst>
      <p:ext uri="{BB962C8B-B14F-4D97-AF65-F5344CB8AC3E}">
        <p14:creationId xmlns:p14="http://schemas.microsoft.com/office/powerpoint/2010/main" val="2576067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665</Words>
  <Application>Microsoft Office PowerPoint</Application>
  <PresentationFormat>宽屏</PresentationFormat>
  <Paragraphs>115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Helvetica Neue</vt:lpstr>
      <vt:lpstr>等线</vt:lpstr>
      <vt:lpstr>等线 Light</vt:lpstr>
      <vt:lpstr>宋体</vt:lpstr>
      <vt:lpstr>Arial</vt:lpstr>
      <vt:lpstr>Source Sans Pro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 研讨会  2020.10.13</dc:title>
  <dc:creator>du du</dc:creator>
  <cp:lastModifiedBy>du du</cp:lastModifiedBy>
  <cp:revision>94</cp:revision>
  <dcterms:created xsi:type="dcterms:W3CDTF">2020-10-13T00:41:59Z</dcterms:created>
  <dcterms:modified xsi:type="dcterms:W3CDTF">2020-12-01T10:39:50Z</dcterms:modified>
</cp:coreProperties>
</file>